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ow Bold" charset="1" panose="00000800000000000000"/>
      <p:regular r:id="rId22"/>
    </p:embeddedFont>
    <p:embeddedFont>
      <p:font typeface="DM Sans Bold" charset="1" panose="00000000000000000000"/>
      <p:regular r:id="rId23"/>
    </p:embeddedFont>
    <p:embeddedFont>
      <p:font typeface="DM Sans Bold Italic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716753" y="3479161"/>
            <a:ext cx="11958151" cy="3280905"/>
            <a:chOff x="0" y="0"/>
            <a:chExt cx="3149472" cy="864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864107"/>
            </a:xfrm>
            <a:custGeom>
              <a:avLst/>
              <a:gdLst/>
              <a:ahLst/>
              <a:cxnLst/>
              <a:rect r="r" b="b" t="t" l="l"/>
              <a:pathLst>
                <a:path h="864107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864107"/>
                  </a:lnTo>
                  <a:lnTo>
                    <a:pt x="0" y="86410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89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94375"/>
            <a:ext cx="3257432" cy="1711424"/>
          </a:xfrm>
          <a:custGeom>
            <a:avLst/>
            <a:gdLst/>
            <a:ahLst/>
            <a:cxnLst/>
            <a:rect r="r" b="b" t="t" l="l"/>
            <a:pathLst>
              <a:path h="1711424" w="3257432">
                <a:moveTo>
                  <a:pt x="0" y="0"/>
                </a:moveTo>
                <a:lnTo>
                  <a:pt x="3257432" y="0"/>
                </a:lnTo>
                <a:lnTo>
                  <a:pt x="3257432" y="1711424"/>
                </a:lnTo>
                <a:lnTo>
                  <a:pt x="0" y="171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75104" y="2162946"/>
            <a:ext cx="1641449" cy="2153860"/>
          </a:xfrm>
          <a:custGeom>
            <a:avLst/>
            <a:gdLst/>
            <a:ahLst/>
            <a:cxnLst/>
            <a:rect r="r" b="b" t="t" l="l"/>
            <a:pathLst>
              <a:path h="2153860" w="1641449">
                <a:moveTo>
                  <a:pt x="0" y="0"/>
                </a:moveTo>
                <a:lnTo>
                  <a:pt x="1641450" y="0"/>
                </a:lnTo>
                <a:lnTo>
                  <a:pt x="1641450" y="2153860"/>
                </a:lnTo>
                <a:lnTo>
                  <a:pt x="0" y="2153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25149" y="6518049"/>
            <a:ext cx="2291535" cy="2291535"/>
          </a:xfrm>
          <a:custGeom>
            <a:avLst/>
            <a:gdLst/>
            <a:ahLst/>
            <a:cxnLst/>
            <a:rect r="r" b="b" t="t" l="l"/>
            <a:pathLst>
              <a:path h="2291535" w="2291535">
                <a:moveTo>
                  <a:pt x="0" y="0"/>
                </a:moveTo>
                <a:lnTo>
                  <a:pt x="2291535" y="0"/>
                </a:lnTo>
                <a:lnTo>
                  <a:pt x="2291535" y="2291535"/>
                </a:lnTo>
                <a:lnTo>
                  <a:pt x="0" y="2291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686099"/>
            <a:ext cx="12454868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8"/>
              </a:lnSpc>
            </a:pPr>
            <a:r>
              <a:rPr lang="en-US" sz="6715">
                <a:solidFill>
                  <a:srgbClr val="B04E24"/>
                </a:solidFill>
                <a:latin typeface="Now Bold"/>
              </a:rPr>
              <a:t>COVID-19'S INFLUENCE 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717974"/>
            <a:ext cx="12454868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9"/>
              </a:lnSpc>
            </a:pPr>
            <a:r>
              <a:rPr lang="en-US" sz="6616">
                <a:solidFill>
                  <a:srgbClr val="051D40"/>
                </a:solidFill>
                <a:latin typeface="Now Bold"/>
              </a:rPr>
              <a:t>GLOBAL SOCIO-ECONOMIC LANDSCAPE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21337"/>
            <a:ext cx="6321231" cy="4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2795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91735" y="702965"/>
            <a:ext cx="2008188" cy="93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433">
                <a:solidFill>
                  <a:srgbClr val="F0DFC8"/>
                </a:solidFill>
                <a:latin typeface="DM Sans Bold"/>
              </a:rPr>
              <a:t>Afonso Bessa</a:t>
            </a:r>
          </a:p>
          <a:p>
            <a:pPr algn="ctr">
              <a:lnSpc>
                <a:spcPts val="3894"/>
              </a:lnSpc>
            </a:pPr>
            <a:r>
              <a:rPr lang="en-US" sz="2433">
                <a:solidFill>
                  <a:srgbClr val="F0DFC8"/>
                </a:solidFill>
                <a:latin typeface="DM Sans Bold"/>
              </a:rPr>
              <a:t>PG53597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54605" y="5095875"/>
            <a:ext cx="3082448" cy="84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3">
                <a:solidFill>
                  <a:srgbClr val="F0DFC8"/>
                </a:solidFill>
                <a:latin typeface="DM Sans Bold"/>
              </a:rPr>
              <a:t>Francisco Claudino</a:t>
            </a:r>
          </a:p>
          <a:p>
            <a:pPr algn="ctr">
              <a:lnSpc>
                <a:spcPts val="3407"/>
              </a:lnSpc>
            </a:pPr>
            <a:r>
              <a:rPr lang="en-US" sz="2433">
                <a:solidFill>
                  <a:srgbClr val="F0DFC8"/>
                </a:solidFill>
                <a:latin typeface="DM Sans Bold"/>
              </a:rPr>
              <a:t>PG50380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29413" y="9428709"/>
            <a:ext cx="2332831" cy="4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795">
                <a:solidFill>
                  <a:srgbClr val="FFFFFF"/>
                </a:solidFill>
                <a:latin typeface="DM Sans Bold"/>
              </a:rPr>
              <a:t>13 / 06 /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38068" y="738290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74439">
            <a:off x="15793558" y="-4859871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7537">
            <a:off x="-3608303" y="7060590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73939">
            <a:off x="15527751" y="-30243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39770" y="4788039"/>
            <a:ext cx="8019530" cy="4470261"/>
          </a:xfrm>
          <a:custGeom>
            <a:avLst/>
            <a:gdLst/>
            <a:ahLst/>
            <a:cxnLst/>
            <a:rect r="r" b="b" t="t" l="l"/>
            <a:pathLst>
              <a:path h="4470261" w="8019530">
                <a:moveTo>
                  <a:pt x="0" y="0"/>
                </a:moveTo>
                <a:lnTo>
                  <a:pt x="8019530" y="0"/>
                </a:lnTo>
                <a:lnTo>
                  <a:pt x="8019530" y="4470261"/>
                </a:lnTo>
                <a:lnTo>
                  <a:pt x="0" y="4470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5" t="-2635" r="-1909" b="-158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47453"/>
            <a:ext cx="7774955" cy="4362081"/>
          </a:xfrm>
          <a:custGeom>
            <a:avLst/>
            <a:gdLst/>
            <a:ahLst/>
            <a:cxnLst/>
            <a:rect r="r" b="b" t="t" l="l"/>
            <a:pathLst>
              <a:path h="4362081" w="7774955">
                <a:moveTo>
                  <a:pt x="0" y="0"/>
                </a:moveTo>
                <a:lnTo>
                  <a:pt x="7774955" y="0"/>
                </a:lnTo>
                <a:lnTo>
                  <a:pt x="7774955" y="4362081"/>
                </a:lnTo>
                <a:lnTo>
                  <a:pt x="0" y="4362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91" t="-2126" r="-2361" b="-212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509389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611588"/>
            <a:ext cx="182880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03030"/>
                </a:solidFill>
                <a:latin typeface="DM Sans Bold"/>
              </a:rPr>
              <a:t>G8 Countries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38068" y="738290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74439">
            <a:off x="15793558" y="-4859871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7537">
            <a:off x="-3608303" y="7060590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73939">
            <a:off x="15527751" y="-30243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65841" y="2692825"/>
            <a:ext cx="11201093" cy="6230500"/>
          </a:xfrm>
          <a:custGeom>
            <a:avLst/>
            <a:gdLst/>
            <a:ahLst/>
            <a:cxnLst/>
            <a:rect r="r" b="b" t="t" l="l"/>
            <a:pathLst>
              <a:path h="6230500" w="11201093">
                <a:moveTo>
                  <a:pt x="0" y="0"/>
                </a:moveTo>
                <a:lnTo>
                  <a:pt x="11201093" y="0"/>
                </a:lnTo>
                <a:lnTo>
                  <a:pt x="11201093" y="6230500"/>
                </a:lnTo>
                <a:lnTo>
                  <a:pt x="0" y="623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99" t="-1839" r="-799" b="-20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09389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611588"/>
            <a:ext cx="182880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03030"/>
                </a:solidFill>
                <a:latin typeface="DM Sans Bold"/>
              </a:rPr>
              <a:t>G8 Countries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38068" y="738290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74439">
            <a:off x="15793558" y="-4859871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7537">
            <a:off x="-3608303" y="7060590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73939">
            <a:off x="15527751" y="-30243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0565" y="2587028"/>
            <a:ext cx="11060451" cy="6214191"/>
          </a:xfrm>
          <a:custGeom>
            <a:avLst/>
            <a:gdLst/>
            <a:ahLst/>
            <a:cxnLst/>
            <a:rect r="r" b="b" t="t" l="l"/>
            <a:pathLst>
              <a:path h="6214191" w="11060451">
                <a:moveTo>
                  <a:pt x="0" y="0"/>
                </a:moveTo>
                <a:lnTo>
                  <a:pt x="11060451" y="0"/>
                </a:lnTo>
                <a:lnTo>
                  <a:pt x="11060451" y="6214192"/>
                </a:lnTo>
                <a:lnTo>
                  <a:pt x="0" y="6214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2" t="-1441" r="-708" b="-108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611588"/>
            <a:ext cx="182880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03030"/>
                </a:solidFill>
                <a:latin typeface="DM Sans Bold"/>
              </a:rPr>
              <a:t>G20 Countries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09389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38068" y="738290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74439">
            <a:off x="15793558" y="-4859871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7537">
            <a:off x="-3608303" y="7060590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73939">
            <a:off x="15527751" y="-30243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436882"/>
            <a:ext cx="7901523" cy="4420006"/>
          </a:xfrm>
          <a:custGeom>
            <a:avLst/>
            <a:gdLst/>
            <a:ahLst/>
            <a:cxnLst/>
            <a:rect r="r" b="b" t="t" l="l"/>
            <a:pathLst>
              <a:path h="4420006" w="7901523">
                <a:moveTo>
                  <a:pt x="0" y="0"/>
                </a:moveTo>
                <a:lnTo>
                  <a:pt x="7901523" y="0"/>
                </a:lnTo>
                <a:lnTo>
                  <a:pt x="7901523" y="4420005"/>
                </a:lnTo>
                <a:lnTo>
                  <a:pt x="0" y="4420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29" t="-1853" r="-740" b="-211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81313" y="4714816"/>
            <a:ext cx="8045149" cy="4543484"/>
          </a:xfrm>
          <a:custGeom>
            <a:avLst/>
            <a:gdLst/>
            <a:ahLst/>
            <a:cxnLst/>
            <a:rect r="r" b="b" t="t" l="l"/>
            <a:pathLst>
              <a:path h="4543484" w="8045149">
                <a:moveTo>
                  <a:pt x="0" y="0"/>
                </a:moveTo>
                <a:lnTo>
                  <a:pt x="8045149" y="0"/>
                </a:lnTo>
                <a:lnTo>
                  <a:pt x="8045149" y="4543484"/>
                </a:lnTo>
                <a:lnTo>
                  <a:pt x="0" y="454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1" t="-1821" r="-117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611588"/>
            <a:ext cx="182880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03030"/>
                </a:solidFill>
                <a:latin typeface="DM Sans Bold"/>
              </a:rPr>
              <a:t>Continents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09389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38068" y="738290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74439">
            <a:off x="15793558" y="-4859871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7537">
            <a:off x="-3608303" y="7060590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73939">
            <a:off x="15527751" y="-30243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25278" y="2449845"/>
            <a:ext cx="11237445" cy="6294730"/>
          </a:xfrm>
          <a:custGeom>
            <a:avLst/>
            <a:gdLst/>
            <a:ahLst/>
            <a:cxnLst/>
            <a:rect r="r" b="b" t="t" l="l"/>
            <a:pathLst>
              <a:path h="6294730" w="11237445">
                <a:moveTo>
                  <a:pt x="0" y="0"/>
                </a:moveTo>
                <a:lnTo>
                  <a:pt x="11237444" y="0"/>
                </a:lnTo>
                <a:lnTo>
                  <a:pt x="11237444" y="6294730"/>
                </a:lnTo>
                <a:lnTo>
                  <a:pt x="0" y="6294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8" t="-1633" r="-1016" b="-145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611588"/>
            <a:ext cx="182880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03030"/>
                </a:solidFill>
                <a:latin typeface="DM Sans Bold"/>
              </a:rPr>
              <a:t>Continents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09389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RESULTS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1823080" y="7651028"/>
            <a:ext cx="6158175" cy="3638922"/>
          </a:xfrm>
          <a:custGeom>
            <a:avLst/>
            <a:gdLst/>
            <a:ahLst/>
            <a:cxnLst/>
            <a:rect r="r" b="b" t="t" l="l"/>
            <a:pathLst>
              <a:path h="3638922" w="6158175">
                <a:moveTo>
                  <a:pt x="0" y="0"/>
                </a:moveTo>
                <a:lnTo>
                  <a:pt x="6158175" y="0"/>
                </a:lnTo>
                <a:lnTo>
                  <a:pt x="6158175" y="3638922"/>
                </a:lnTo>
                <a:lnTo>
                  <a:pt x="0" y="363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7265" y="6751062"/>
            <a:ext cx="3593080" cy="357018"/>
          </a:xfrm>
          <a:custGeom>
            <a:avLst/>
            <a:gdLst/>
            <a:ahLst/>
            <a:cxnLst/>
            <a:rect r="r" b="b" t="t" l="l"/>
            <a:pathLst>
              <a:path h="357018" w="3593080">
                <a:moveTo>
                  <a:pt x="0" y="0"/>
                </a:moveTo>
                <a:lnTo>
                  <a:pt x="3593080" y="0"/>
                </a:lnTo>
                <a:lnTo>
                  <a:pt x="3593080" y="357018"/>
                </a:lnTo>
                <a:lnTo>
                  <a:pt x="0" y="35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0" t="-10000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76624" y="6751062"/>
            <a:ext cx="3615374" cy="357018"/>
          </a:xfrm>
          <a:custGeom>
            <a:avLst/>
            <a:gdLst/>
            <a:ahLst/>
            <a:cxnLst/>
            <a:rect r="r" b="b" t="t" l="l"/>
            <a:pathLst>
              <a:path h="357018" w="3615374">
                <a:moveTo>
                  <a:pt x="0" y="0"/>
                </a:moveTo>
                <a:lnTo>
                  <a:pt x="3615373" y="0"/>
                </a:lnTo>
                <a:lnTo>
                  <a:pt x="3615373" y="357018"/>
                </a:lnTo>
                <a:lnTo>
                  <a:pt x="0" y="35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4897" y="6751062"/>
            <a:ext cx="3533780" cy="357018"/>
          </a:xfrm>
          <a:custGeom>
            <a:avLst/>
            <a:gdLst/>
            <a:ahLst/>
            <a:cxnLst/>
            <a:rect r="r" b="b" t="t" l="l"/>
            <a:pathLst>
              <a:path h="357018" w="3533780">
                <a:moveTo>
                  <a:pt x="0" y="0"/>
                </a:moveTo>
                <a:lnTo>
                  <a:pt x="3533780" y="0"/>
                </a:lnTo>
                <a:lnTo>
                  <a:pt x="3533780" y="357018"/>
                </a:lnTo>
                <a:lnTo>
                  <a:pt x="0" y="35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66" t="-99999" r="-54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97265" y="3306654"/>
            <a:ext cx="3596324" cy="352013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30303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33245" y="3306654"/>
            <a:ext cx="3596324" cy="352013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30303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72354" y="3306654"/>
            <a:ext cx="3596324" cy="352013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30303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917672" y="-219631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97265" y="3932292"/>
            <a:ext cx="3596324" cy="222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4"/>
              </a:lnSpc>
              <a:spcBef>
                <a:spcPct val="0"/>
              </a:spcBef>
            </a:pPr>
            <a:r>
              <a:rPr lang="en-US" sz="3249">
                <a:solidFill>
                  <a:srgbClr val="F0DFC8"/>
                </a:solidFill>
                <a:latin typeface="DM Sans Bold"/>
              </a:rPr>
              <a:t>Global Economic Impact and Recovery Dynamics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6624" y="3932292"/>
            <a:ext cx="3585246" cy="222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4"/>
              </a:lnSpc>
              <a:spcBef>
                <a:spcPct val="0"/>
              </a:spcBef>
            </a:pPr>
            <a:r>
              <a:rPr lang="en-US" sz="3249">
                <a:solidFill>
                  <a:srgbClr val="F0DFC8"/>
                </a:solidFill>
                <a:latin typeface="DM Sans Bold"/>
              </a:rPr>
              <a:t>Employment, Income Inequality, and Poverty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72468" y="3651304"/>
            <a:ext cx="3615374" cy="27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4"/>
              </a:lnSpc>
              <a:spcBef>
                <a:spcPct val="0"/>
              </a:spcBef>
            </a:pPr>
            <a:r>
              <a:rPr lang="en-US" sz="3249">
                <a:solidFill>
                  <a:srgbClr val="F0DFC8"/>
                </a:solidFill>
                <a:latin typeface="DM Sans Bold"/>
              </a:rPr>
              <a:t>Disparities Between Developed and Developing Nations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547905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CONCLUSION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244902" y="6648280"/>
            <a:ext cx="3578422" cy="357018"/>
          </a:xfrm>
          <a:custGeom>
            <a:avLst/>
            <a:gdLst/>
            <a:ahLst/>
            <a:cxnLst/>
            <a:rect r="r" b="b" t="t" l="l"/>
            <a:pathLst>
              <a:path h="357018" w="3578422">
                <a:moveTo>
                  <a:pt x="0" y="0"/>
                </a:moveTo>
                <a:lnTo>
                  <a:pt x="3578422" y="0"/>
                </a:lnTo>
                <a:lnTo>
                  <a:pt x="3578422" y="357018"/>
                </a:lnTo>
                <a:lnTo>
                  <a:pt x="0" y="35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2" t="-99999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227000" y="3306654"/>
            <a:ext cx="3596324" cy="3520135"/>
            <a:chOff x="0" y="0"/>
            <a:chExt cx="1131733" cy="11077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30303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227000" y="3841164"/>
            <a:ext cx="3615374" cy="222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4"/>
              </a:lnSpc>
              <a:spcBef>
                <a:spcPct val="0"/>
              </a:spcBef>
            </a:pPr>
            <a:r>
              <a:rPr lang="en-US" sz="3249">
                <a:solidFill>
                  <a:srgbClr val="F0DFC8"/>
                </a:solidFill>
                <a:latin typeface="DM Sans Bold"/>
              </a:rPr>
              <a:t>Socio-Economic Changes and Long-Term Implications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716753" y="3479161"/>
            <a:ext cx="11958151" cy="3280905"/>
            <a:chOff x="0" y="0"/>
            <a:chExt cx="3149472" cy="864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864107"/>
            </a:xfrm>
            <a:custGeom>
              <a:avLst/>
              <a:gdLst/>
              <a:ahLst/>
              <a:cxnLst/>
              <a:rect r="r" b="b" t="t" l="l"/>
              <a:pathLst>
                <a:path h="864107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864107"/>
                  </a:lnTo>
                  <a:lnTo>
                    <a:pt x="0" y="86410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89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94375"/>
            <a:ext cx="3257432" cy="1711424"/>
          </a:xfrm>
          <a:custGeom>
            <a:avLst/>
            <a:gdLst/>
            <a:ahLst/>
            <a:cxnLst/>
            <a:rect r="r" b="b" t="t" l="l"/>
            <a:pathLst>
              <a:path h="1711424" w="3257432">
                <a:moveTo>
                  <a:pt x="0" y="0"/>
                </a:moveTo>
                <a:lnTo>
                  <a:pt x="3257432" y="0"/>
                </a:lnTo>
                <a:lnTo>
                  <a:pt x="3257432" y="1711424"/>
                </a:lnTo>
                <a:lnTo>
                  <a:pt x="0" y="171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75104" y="2162946"/>
            <a:ext cx="1641449" cy="2153860"/>
          </a:xfrm>
          <a:custGeom>
            <a:avLst/>
            <a:gdLst/>
            <a:ahLst/>
            <a:cxnLst/>
            <a:rect r="r" b="b" t="t" l="l"/>
            <a:pathLst>
              <a:path h="2153860" w="1641449">
                <a:moveTo>
                  <a:pt x="0" y="0"/>
                </a:moveTo>
                <a:lnTo>
                  <a:pt x="1641450" y="0"/>
                </a:lnTo>
                <a:lnTo>
                  <a:pt x="1641450" y="2153860"/>
                </a:lnTo>
                <a:lnTo>
                  <a:pt x="0" y="2153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25149" y="6518049"/>
            <a:ext cx="2291535" cy="2291535"/>
          </a:xfrm>
          <a:custGeom>
            <a:avLst/>
            <a:gdLst/>
            <a:ahLst/>
            <a:cxnLst/>
            <a:rect r="r" b="b" t="t" l="l"/>
            <a:pathLst>
              <a:path h="2291535" w="2291535">
                <a:moveTo>
                  <a:pt x="0" y="0"/>
                </a:moveTo>
                <a:lnTo>
                  <a:pt x="2291535" y="0"/>
                </a:lnTo>
                <a:lnTo>
                  <a:pt x="2291535" y="2291535"/>
                </a:lnTo>
                <a:lnTo>
                  <a:pt x="0" y="2291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686099"/>
            <a:ext cx="12454868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8"/>
              </a:lnSpc>
            </a:pPr>
            <a:r>
              <a:rPr lang="en-US" sz="6715">
                <a:solidFill>
                  <a:srgbClr val="B04E24"/>
                </a:solidFill>
                <a:latin typeface="Now Bold"/>
              </a:rPr>
              <a:t>COVID-19'S INFLUENCE 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717974"/>
            <a:ext cx="12454868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9"/>
              </a:lnSpc>
            </a:pPr>
            <a:r>
              <a:rPr lang="en-US" sz="6616">
                <a:solidFill>
                  <a:srgbClr val="051D40"/>
                </a:solidFill>
                <a:latin typeface="Now Bold"/>
              </a:rPr>
              <a:t>GLOBAL SOCIO-ECONOMIC LANDSCAPE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21337"/>
            <a:ext cx="6321231" cy="4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2795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91735" y="702965"/>
            <a:ext cx="2008188" cy="93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433">
                <a:solidFill>
                  <a:srgbClr val="F0DFC8"/>
                </a:solidFill>
                <a:latin typeface="DM Sans Bold"/>
              </a:rPr>
              <a:t>Afonso Bessa</a:t>
            </a:r>
          </a:p>
          <a:p>
            <a:pPr algn="ctr">
              <a:lnSpc>
                <a:spcPts val="3894"/>
              </a:lnSpc>
            </a:pPr>
            <a:r>
              <a:rPr lang="en-US" sz="2433">
                <a:solidFill>
                  <a:srgbClr val="F0DFC8"/>
                </a:solidFill>
                <a:latin typeface="DM Sans Bold"/>
              </a:rPr>
              <a:t>PG53597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54605" y="5095875"/>
            <a:ext cx="3082448" cy="84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3">
                <a:solidFill>
                  <a:srgbClr val="F0DFC8"/>
                </a:solidFill>
                <a:latin typeface="DM Sans Bold"/>
              </a:rPr>
              <a:t>Francisco Claudino</a:t>
            </a:r>
          </a:p>
          <a:p>
            <a:pPr algn="ctr">
              <a:lnSpc>
                <a:spcPts val="3407"/>
              </a:lnSpc>
            </a:pPr>
            <a:r>
              <a:rPr lang="en-US" sz="2433">
                <a:solidFill>
                  <a:srgbClr val="F0DFC8"/>
                </a:solidFill>
                <a:latin typeface="DM Sans Bold"/>
              </a:rPr>
              <a:t>PG50380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29413" y="9428709"/>
            <a:ext cx="2332831" cy="4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795">
                <a:solidFill>
                  <a:srgbClr val="FFFFFF"/>
                </a:solidFill>
                <a:latin typeface="DM Sans Bold"/>
              </a:rPr>
              <a:t>13 / 06 / 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738" y="2398898"/>
            <a:ext cx="3636046" cy="2928593"/>
            <a:chOff x="0" y="0"/>
            <a:chExt cx="1071299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1299" cy="862860"/>
            </a:xfrm>
            <a:custGeom>
              <a:avLst/>
              <a:gdLst/>
              <a:ahLst/>
              <a:cxnLst/>
              <a:rect r="r" b="b" t="t" l="l"/>
              <a:pathLst>
                <a:path h="862860" w="1071299">
                  <a:moveTo>
                    <a:pt x="0" y="0"/>
                  </a:moveTo>
                  <a:lnTo>
                    <a:pt x="1071299" y="0"/>
                  </a:lnTo>
                  <a:lnTo>
                    <a:pt x="1071299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30303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71299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959591" y="4380130"/>
            <a:ext cx="2838338" cy="0"/>
          </a:xfrm>
          <a:prstGeom prst="line">
            <a:avLst/>
          </a:prstGeom>
          <a:ln cap="flat" w="47625">
            <a:solidFill>
              <a:srgbClr val="F0DF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292732" y="2398898"/>
            <a:ext cx="3658510" cy="2928593"/>
            <a:chOff x="0" y="0"/>
            <a:chExt cx="1077918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7918" cy="862860"/>
            </a:xfrm>
            <a:custGeom>
              <a:avLst/>
              <a:gdLst/>
              <a:ahLst/>
              <a:cxnLst/>
              <a:rect r="r" b="b" t="t" l="l"/>
              <a:pathLst>
                <a:path h="862860" w="1077918">
                  <a:moveTo>
                    <a:pt x="0" y="0"/>
                  </a:moveTo>
                  <a:lnTo>
                    <a:pt x="1077918" y="0"/>
                  </a:lnTo>
                  <a:lnTo>
                    <a:pt x="1077918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30303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77918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9631097" y="4403943"/>
            <a:ext cx="2838338" cy="0"/>
          </a:xfrm>
          <a:prstGeom prst="line">
            <a:avLst/>
          </a:prstGeom>
          <a:ln cap="flat" w="47625">
            <a:solidFill>
              <a:srgbClr val="F0DF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249777" y="6253507"/>
            <a:ext cx="3636046" cy="2928593"/>
            <a:chOff x="0" y="0"/>
            <a:chExt cx="1071299" cy="8628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1299" cy="862860"/>
            </a:xfrm>
            <a:custGeom>
              <a:avLst/>
              <a:gdLst/>
              <a:ahLst/>
              <a:cxnLst/>
              <a:rect r="r" b="b" t="t" l="l"/>
              <a:pathLst>
                <a:path h="862860" w="1071299">
                  <a:moveTo>
                    <a:pt x="0" y="0"/>
                  </a:moveTo>
                  <a:lnTo>
                    <a:pt x="1071299" y="0"/>
                  </a:lnTo>
                  <a:lnTo>
                    <a:pt x="1071299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30303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71299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7669472" y="8258552"/>
            <a:ext cx="2838338" cy="0"/>
          </a:xfrm>
          <a:prstGeom prst="line">
            <a:avLst/>
          </a:prstGeom>
          <a:ln cap="flat" w="47625">
            <a:solidFill>
              <a:srgbClr val="F0DF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02421" y="4615122"/>
            <a:ext cx="3594363" cy="40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432">
                <a:solidFill>
                  <a:srgbClr val="F0DFC8"/>
                </a:solidFill>
                <a:latin typeface="DM Sans Bold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9834" y="2592689"/>
            <a:ext cx="2177854" cy="124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6"/>
              </a:lnSpc>
            </a:pPr>
            <a:r>
              <a:rPr lang="en-US" sz="7388">
                <a:solidFill>
                  <a:srgbClr val="F0DFC8"/>
                </a:solidFill>
                <a:latin typeface="DM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28519" y="4605597"/>
            <a:ext cx="2986936" cy="41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401">
                <a:solidFill>
                  <a:srgbClr val="F0DFC8"/>
                </a:solidFill>
                <a:latin typeface="DM Sans Bold"/>
              </a:rPr>
              <a:t>State of 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92257" y="2592689"/>
            <a:ext cx="2177854" cy="124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6"/>
              </a:lnSpc>
            </a:pPr>
            <a:r>
              <a:rPr lang="en-US" sz="7388">
                <a:solidFill>
                  <a:srgbClr val="F0DFC8"/>
                </a:solidFill>
                <a:latin typeface="DM Sans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95173" y="8460206"/>
            <a:ext cx="2986936" cy="41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401">
                <a:solidFill>
                  <a:srgbClr val="F0DFC8"/>
                </a:solidFill>
                <a:latin typeface="DM Sans Bold"/>
              </a:rPr>
              <a:t>Results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78873" y="6447298"/>
            <a:ext cx="2177854" cy="124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6"/>
              </a:lnSpc>
            </a:pPr>
            <a:r>
              <a:rPr lang="en-US" sz="7388">
                <a:solidFill>
                  <a:srgbClr val="F0DFC8"/>
                </a:solidFill>
                <a:latin typeface="DM Sans Bold"/>
              </a:rPr>
              <a:t>06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894267" y="468361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5" y="0"/>
                </a:lnTo>
                <a:lnTo>
                  <a:pt x="9077445" y="9077444"/>
                </a:lnTo>
                <a:lnTo>
                  <a:pt x="0" y="907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714456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INDEX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121987" y="6253507"/>
            <a:ext cx="3658510" cy="2928593"/>
            <a:chOff x="0" y="0"/>
            <a:chExt cx="1077918" cy="8628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77918" cy="862860"/>
            </a:xfrm>
            <a:custGeom>
              <a:avLst/>
              <a:gdLst/>
              <a:ahLst/>
              <a:cxnLst/>
              <a:rect r="r" b="b" t="t" l="l"/>
              <a:pathLst>
                <a:path h="862860" w="1077918">
                  <a:moveTo>
                    <a:pt x="0" y="0"/>
                  </a:moveTo>
                  <a:lnTo>
                    <a:pt x="1077918" y="0"/>
                  </a:lnTo>
                  <a:lnTo>
                    <a:pt x="1077918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30303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77918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11532073" y="8258552"/>
            <a:ext cx="2838338" cy="0"/>
          </a:xfrm>
          <a:prstGeom prst="line">
            <a:avLst/>
          </a:prstGeom>
          <a:ln cap="flat" w="47625">
            <a:solidFill>
              <a:srgbClr val="F0DF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1457774" y="8460206"/>
            <a:ext cx="2986936" cy="41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401">
                <a:solidFill>
                  <a:srgbClr val="F0DFC8"/>
                </a:solidFill>
                <a:latin typeface="DM Sans Bold"/>
              </a:rPr>
              <a:t>Conclusion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62316" y="6447298"/>
            <a:ext cx="2177854" cy="124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6"/>
              </a:lnSpc>
            </a:pPr>
            <a:r>
              <a:rPr lang="en-US" sz="7388">
                <a:solidFill>
                  <a:srgbClr val="F0DFC8"/>
                </a:solidFill>
                <a:latin typeface="DM Sans Bold"/>
              </a:rPr>
              <a:t>07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418562" y="2398898"/>
            <a:ext cx="3636046" cy="2928593"/>
            <a:chOff x="0" y="0"/>
            <a:chExt cx="1071299" cy="8628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71299" cy="862860"/>
            </a:xfrm>
            <a:custGeom>
              <a:avLst/>
              <a:gdLst/>
              <a:ahLst/>
              <a:cxnLst/>
              <a:rect r="r" b="b" t="t" l="l"/>
              <a:pathLst>
                <a:path h="862860" w="1071299">
                  <a:moveTo>
                    <a:pt x="0" y="0"/>
                  </a:moveTo>
                  <a:lnTo>
                    <a:pt x="1071299" y="0"/>
                  </a:lnTo>
                  <a:lnTo>
                    <a:pt x="1071299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30303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71299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5817415" y="4380130"/>
            <a:ext cx="2838338" cy="0"/>
          </a:xfrm>
          <a:prstGeom prst="line">
            <a:avLst/>
          </a:prstGeom>
          <a:ln cap="flat" w="47625">
            <a:solidFill>
              <a:srgbClr val="F0DF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5460245" y="4615122"/>
            <a:ext cx="3594363" cy="40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432">
                <a:solidFill>
                  <a:srgbClr val="F0DFC8"/>
                </a:solidFill>
                <a:latin typeface="DM Sans Bold"/>
              </a:rPr>
              <a:t>Definitions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47658" y="2592689"/>
            <a:ext cx="2177854" cy="124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6"/>
              </a:lnSpc>
            </a:pPr>
            <a:r>
              <a:rPr lang="en-US" sz="7388">
                <a:solidFill>
                  <a:srgbClr val="F0DFC8"/>
                </a:solidFill>
                <a:latin typeface="DM Sans Bold"/>
              </a:rPr>
              <a:t>02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144446" y="2398898"/>
            <a:ext cx="3636046" cy="2928593"/>
            <a:chOff x="0" y="0"/>
            <a:chExt cx="1071299" cy="86286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71299" cy="862860"/>
            </a:xfrm>
            <a:custGeom>
              <a:avLst/>
              <a:gdLst/>
              <a:ahLst/>
              <a:cxnLst/>
              <a:rect r="r" b="b" t="t" l="l"/>
              <a:pathLst>
                <a:path h="862860" w="1071299">
                  <a:moveTo>
                    <a:pt x="0" y="0"/>
                  </a:moveTo>
                  <a:lnTo>
                    <a:pt x="1071299" y="0"/>
                  </a:lnTo>
                  <a:lnTo>
                    <a:pt x="1071299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30303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071299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39" id="39"/>
          <p:cNvSpPr/>
          <p:nvPr/>
        </p:nvSpPr>
        <p:spPr>
          <a:xfrm flipV="true">
            <a:off x="13543300" y="4380130"/>
            <a:ext cx="2838338" cy="0"/>
          </a:xfrm>
          <a:prstGeom prst="line">
            <a:avLst/>
          </a:prstGeom>
          <a:ln cap="flat" w="47625">
            <a:solidFill>
              <a:srgbClr val="F0DF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13186129" y="4615122"/>
            <a:ext cx="3594363" cy="40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432">
                <a:solidFill>
                  <a:srgbClr val="F0DFC8"/>
                </a:solidFill>
                <a:latin typeface="DM Sans Bold"/>
              </a:rPr>
              <a:t>Data Breakdown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873542" y="2592689"/>
            <a:ext cx="2177854" cy="124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6"/>
              </a:lnSpc>
            </a:pPr>
            <a:r>
              <a:rPr lang="en-US" sz="7388">
                <a:solidFill>
                  <a:srgbClr val="F0DFC8"/>
                </a:solidFill>
                <a:latin typeface="DM Sans Bold"/>
              </a:rPr>
              <a:t>04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3378761" y="6253507"/>
            <a:ext cx="3636046" cy="2928593"/>
            <a:chOff x="0" y="0"/>
            <a:chExt cx="1071299" cy="8628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71299" cy="862860"/>
            </a:xfrm>
            <a:custGeom>
              <a:avLst/>
              <a:gdLst/>
              <a:ahLst/>
              <a:cxnLst/>
              <a:rect r="r" b="b" t="t" l="l"/>
              <a:pathLst>
                <a:path h="862860" w="1071299">
                  <a:moveTo>
                    <a:pt x="0" y="0"/>
                  </a:moveTo>
                  <a:lnTo>
                    <a:pt x="1071299" y="0"/>
                  </a:lnTo>
                  <a:lnTo>
                    <a:pt x="1071299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30303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071299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 flipV="true">
            <a:off x="3798456" y="8258552"/>
            <a:ext cx="2838338" cy="0"/>
          </a:xfrm>
          <a:prstGeom prst="line">
            <a:avLst/>
          </a:prstGeom>
          <a:ln cap="flat" w="47625">
            <a:solidFill>
              <a:srgbClr val="F0DF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3724157" y="8460206"/>
            <a:ext cx="2986936" cy="41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401">
                <a:solidFill>
                  <a:srgbClr val="F0DFC8"/>
                </a:solidFill>
                <a:latin typeface="DM Sans Bold"/>
              </a:rPr>
              <a:t>Methods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107857" y="6447298"/>
            <a:ext cx="2177854" cy="124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6"/>
              </a:lnSpc>
            </a:pPr>
            <a:r>
              <a:rPr lang="en-US" sz="7388">
                <a:solidFill>
                  <a:srgbClr val="F0DFC8"/>
                </a:solidFill>
                <a:latin typeface="DM Sans Bold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34218" y="637715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INTRODUCTION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70979" y="-2057174"/>
            <a:ext cx="4469389" cy="4469389"/>
          </a:xfrm>
          <a:custGeom>
            <a:avLst/>
            <a:gdLst/>
            <a:ahLst/>
            <a:cxnLst/>
            <a:rect r="r" b="b" t="t" l="l"/>
            <a:pathLst>
              <a:path h="4469389" w="4469389">
                <a:moveTo>
                  <a:pt x="0" y="0"/>
                </a:moveTo>
                <a:lnTo>
                  <a:pt x="4469389" y="0"/>
                </a:lnTo>
                <a:lnTo>
                  <a:pt x="4469389" y="4469389"/>
                </a:lnTo>
                <a:lnTo>
                  <a:pt x="0" y="446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1027066" y="3373440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1027066" y="4853846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29110" y="5762945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03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027066" y="6521177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-791088">
            <a:off x="-2128206" y="8158794"/>
            <a:ext cx="4256412" cy="4256412"/>
          </a:xfrm>
          <a:custGeom>
            <a:avLst/>
            <a:gdLst/>
            <a:ahLst/>
            <a:cxnLst/>
            <a:rect r="r" b="b" t="t" l="l"/>
            <a:pathLst>
              <a:path h="4256412" w="4256412">
                <a:moveTo>
                  <a:pt x="0" y="0"/>
                </a:moveTo>
                <a:lnTo>
                  <a:pt x="4256412" y="0"/>
                </a:lnTo>
                <a:lnTo>
                  <a:pt x="4256412" y="4256412"/>
                </a:lnTo>
                <a:lnTo>
                  <a:pt x="0" y="4256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62852" y="5303172"/>
            <a:ext cx="5831920" cy="3540809"/>
          </a:xfrm>
          <a:custGeom>
            <a:avLst/>
            <a:gdLst/>
            <a:ahLst/>
            <a:cxnLst/>
            <a:rect r="r" b="b" t="t" l="l"/>
            <a:pathLst>
              <a:path h="3540809" w="5831920">
                <a:moveTo>
                  <a:pt x="0" y="0"/>
                </a:moveTo>
                <a:lnTo>
                  <a:pt x="5831920" y="0"/>
                </a:lnTo>
                <a:lnTo>
                  <a:pt x="5831920" y="3540808"/>
                </a:lnTo>
                <a:lnTo>
                  <a:pt x="0" y="3540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97830" y="5474029"/>
            <a:ext cx="10170355" cy="138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Research questions focus on the impact on a global scale, comparing G8 and non-G8 Countries, G8 versus G20 and conducting a Continental analysis on these factors.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9110" y="2567582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9110" y="4047989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97830" y="2513216"/>
            <a:ext cx="14692624" cy="91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The COVID-19 pandemic drastically altered global life, causing widespread economic and social challenges.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97830" y="3993622"/>
            <a:ext cx="14692624" cy="91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Our study examines the impact of the pandemic on GDP, Inflation, Migration, Population, Taxes and Unemployment.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654786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DEFINITIONS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028859">
            <a:off x="17145457" y="-355287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19421">
            <a:off x="-378261" y="-783065"/>
            <a:ext cx="2186283" cy="2186283"/>
          </a:xfrm>
          <a:custGeom>
            <a:avLst/>
            <a:gdLst/>
            <a:ahLst/>
            <a:cxnLst/>
            <a:rect r="r" b="b" t="t" l="l"/>
            <a:pathLst>
              <a:path h="2186283" w="2186283">
                <a:moveTo>
                  <a:pt x="0" y="0"/>
                </a:moveTo>
                <a:lnTo>
                  <a:pt x="2186283" y="0"/>
                </a:lnTo>
                <a:lnTo>
                  <a:pt x="2186283" y="2186282"/>
                </a:lnTo>
                <a:lnTo>
                  <a:pt x="0" y="2186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3070678" y="4005186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3070678" y="4952097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872723" y="5185459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03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3070678" y="5943692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141442" y="5363269"/>
            <a:ext cx="1456610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Inflation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72723" y="3199328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2723" y="4146239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41442" y="3402137"/>
            <a:ext cx="1623162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COVID-19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41442" y="4367716"/>
            <a:ext cx="5175013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Gross Domestic Product (GDP)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72723" y="6177055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04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3070678" y="6935287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4141442" y="6354864"/>
            <a:ext cx="1710458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Migration</a:t>
            </a:r>
          </a:p>
        </p:txBody>
      </p:sp>
      <p:sp>
        <p:nvSpPr>
          <p:cNvPr name="AutoShape 18" id="18"/>
          <p:cNvSpPr/>
          <p:nvPr/>
        </p:nvSpPr>
        <p:spPr>
          <a:xfrm flipH="true" flipV="true">
            <a:off x="10434009" y="4012324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10434009" y="4983048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236053" y="5183086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07</a:t>
            </a:r>
          </a:p>
        </p:txBody>
      </p:sp>
      <p:sp>
        <p:nvSpPr>
          <p:cNvPr name="AutoShape 21" id="21"/>
          <p:cNvSpPr/>
          <p:nvPr/>
        </p:nvSpPr>
        <p:spPr>
          <a:xfrm flipH="true">
            <a:off x="10434009" y="5941318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1554638" y="5360895"/>
            <a:ext cx="2661665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Unemployment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36053" y="3206467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36053" y="4177190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54638" y="3384276"/>
            <a:ext cx="1884814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Population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54638" y="4356186"/>
            <a:ext cx="1094114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Taxes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36053" y="6174681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08</a:t>
            </a:r>
          </a:p>
        </p:txBody>
      </p:sp>
      <p:sp>
        <p:nvSpPr>
          <p:cNvPr name="AutoShape 28" id="28"/>
          <p:cNvSpPr/>
          <p:nvPr/>
        </p:nvSpPr>
        <p:spPr>
          <a:xfrm flipH="true">
            <a:off x="10434009" y="6932914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1554638" y="6352490"/>
            <a:ext cx="3767869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G8 and G20 Countries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1028859">
            <a:off x="115472" y="9636407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5005" y="509389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STATE OF THE ART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477512" y="8395811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20382">
            <a:off x="16119317" y="-2168683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1724337" y="3412660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724337" y="7138137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962139" y="4971818"/>
            <a:ext cx="10758027" cy="4327785"/>
          </a:xfrm>
          <a:custGeom>
            <a:avLst/>
            <a:gdLst/>
            <a:ahLst/>
            <a:cxnLst/>
            <a:rect r="r" b="b" t="t" l="l"/>
            <a:pathLst>
              <a:path h="4327785" w="10758027">
                <a:moveTo>
                  <a:pt x="0" y="0"/>
                </a:moveTo>
                <a:lnTo>
                  <a:pt x="10758027" y="0"/>
                </a:lnTo>
                <a:lnTo>
                  <a:pt x="10758027" y="4327785"/>
                </a:lnTo>
                <a:lnTo>
                  <a:pt x="0" y="4327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6381" y="2606802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6381" y="6334653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95101" y="2785798"/>
            <a:ext cx="13927393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GDP decrease in the beginning of the Pandemic across all Continents and Countries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44966" y="6512462"/>
            <a:ext cx="4117173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Slow Population growth </a:t>
            </a:r>
          </a:p>
        </p:txBody>
      </p:sp>
      <p:sp>
        <p:nvSpPr>
          <p:cNvPr name="AutoShape 13" id="13"/>
          <p:cNvSpPr/>
          <p:nvPr/>
        </p:nvSpPr>
        <p:spPr>
          <a:xfrm flipH="true" flipV="true">
            <a:off x="1724337" y="4623920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526381" y="3818063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44966" y="3995872"/>
            <a:ext cx="13740367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Boosted demand without corresponding production lead to the rise of the Inflation</a:t>
            </a:r>
          </a:p>
        </p:txBody>
      </p:sp>
      <p:sp>
        <p:nvSpPr>
          <p:cNvPr name="AutoShape 16" id="16"/>
          <p:cNvSpPr/>
          <p:nvPr/>
        </p:nvSpPr>
        <p:spPr>
          <a:xfrm flipH="true" flipV="true">
            <a:off x="1724337" y="5882215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526381" y="5076358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44966" y="5254167"/>
            <a:ext cx="3568529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Slow Migration rates </a:t>
            </a:r>
          </a:p>
        </p:txBody>
      </p:sp>
      <p:sp>
        <p:nvSpPr>
          <p:cNvPr name="AutoShape 19" id="19"/>
          <p:cNvSpPr/>
          <p:nvPr/>
        </p:nvSpPr>
        <p:spPr>
          <a:xfrm flipH="true" flipV="true">
            <a:off x="1724337" y="8394059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526381" y="7590575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59854" y="7535021"/>
            <a:ext cx="4102285" cy="91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Unemployment spikes with gradual recovery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5005" y="509389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DATA BREAKDOWN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557537">
            <a:off x="-3337522" y="6743702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59155">
            <a:off x="15297245" y="-4223276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4494" y="3824226"/>
            <a:ext cx="13509002" cy="2255725"/>
          </a:xfrm>
          <a:custGeom>
            <a:avLst/>
            <a:gdLst/>
            <a:ahLst/>
            <a:cxnLst/>
            <a:rect r="r" b="b" t="t" l="l"/>
            <a:pathLst>
              <a:path h="2255725" w="13509002">
                <a:moveTo>
                  <a:pt x="0" y="0"/>
                </a:moveTo>
                <a:lnTo>
                  <a:pt x="13509002" y="0"/>
                </a:lnTo>
                <a:lnTo>
                  <a:pt x="13509002" y="2255725"/>
                </a:lnTo>
                <a:lnTo>
                  <a:pt x="0" y="2255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6540" y="6246725"/>
            <a:ext cx="2412892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Dataset Files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5005" y="509389"/>
            <a:ext cx="182880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METHODS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938068" y="738290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74439">
            <a:off x="15793558" y="-4859871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34666" y="1997290"/>
            <a:ext cx="12618668" cy="3268101"/>
          </a:xfrm>
          <a:custGeom>
            <a:avLst/>
            <a:gdLst/>
            <a:ahLst/>
            <a:cxnLst/>
            <a:rect r="r" b="b" t="t" l="l"/>
            <a:pathLst>
              <a:path h="3268101" w="12618668">
                <a:moveTo>
                  <a:pt x="0" y="0"/>
                </a:moveTo>
                <a:lnTo>
                  <a:pt x="12618668" y="0"/>
                </a:lnTo>
                <a:lnTo>
                  <a:pt x="12618668" y="3268101"/>
                </a:lnTo>
                <a:lnTo>
                  <a:pt x="0" y="3268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2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4326909" y="6766574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4326909" y="7713485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128953" y="7946848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03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4326909" y="8705080"/>
            <a:ext cx="624579" cy="0"/>
          </a:xfrm>
          <a:prstGeom prst="line">
            <a:avLst/>
          </a:prstGeom>
          <a:ln cap="flat" w="47625">
            <a:solidFill>
              <a:srgbClr val="303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464835" y="8147044"/>
            <a:ext cx="8473961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Apache Spark (14.7 secs) versus Pandas (1.3 secs)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28953" y="5960716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28953" y="6907627"/>
            <a:ext cx="1020490" cy="77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4643">
                <a:solidFill>
                  <a:srgbClr val="303030"/>
                </a:solidFill>
                <a:latin typeface="DM Sans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64835" y="6160913"/>
            <a:ext cx="8564201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Reshaping the Datasets based on the </a:t>
            </a:r>
            <a:r>
              <a:rPr lang="en-US" sz="2700">
                <a:solidFill>
                  <a:srgbClr val="303030"/>
                </a:solidFill>
                <a:latin typeface="DM Sans Bold Italics"/>
              </a:rPr>
              <a:t>melt </a:t>
            </a:r>
            <a:r>
              <a:rPr lang="en-US" sz="2700">
                <a:solidFill>
                  <a:srgbClr val="303030"/>
                </a:solidFill>
                <a:latin typeface="DM Sans Bold"/>
              </a:rPr>
              <a:t>function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64835" y="7151491"/>
            <a:ext cx="6958103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303030"/>
                </a:solidFill>
                <a:latin typeface="DM Sans Bold"/>
              </a:rPr>
              <a:t>Merge process done by Country and Year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19399" y="756200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74439">
            <a:off x="15793558" y="-4859871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7537">
            <a:off x="-4128654" y="7247316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73939">
            <a:off x="15527751" y="-30243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47031"/>
            <a:ext cx="8115300" cy="4599707"/>
          </a:xfrm>
          <a:custGeom>
            <a:avLst/>
            <a:gdLst/>
            <a:ahLst/>
            <a:cxnLst/>
            <a:rect r="r" b="b" t="t" l="l"/>
            <a:pathLst>
              <a:path h="4599707" w="8115300">
                <a:moveTo>
                  <a:pt x="0" y="0"/>
                </a:moveTo>
                <a:lnTo>
                  <a:pt x="8115300" y="0"/>
                </a:lnTo>
                <a:lnTo>
                  <a:pt x="8115300" y="4599707"/>
                </a:lnTo>
                <a:lnTo>
                  <a:pt x="0" y="4599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9" t="-1242" r="-84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7359" y="4487182"/>
            <a:ext cx="7711941" cy="4771118"/>
          </a:xfrm>
          <a:custGeom>
            <a:avLst/>
            <a:gdLst/>
            <a:ahLst/>
            <a:cxnLst/>
            <a:rect r="r" b="b" t="t" l="l"/>
            <a:pathLst>
              <a:path h="4771118" w="7711941">
                <a:moveTo>
                  <a:pt x="0" y="0"/>
                </a:moveTo>
                <a:lnTo>
                  <a:pt x="7711941" y="0"/>
                </a:lnTo>
                <a:lnTo>
                  <a:pt x="7711941" y="4771118"/>
                </a:lnTo>
                <a:lnTo>
                  <a:pt x="0" y="4771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7" t="-1890" r="-1030" b="-142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611588"/>
            <a:ext cx="182880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03030"/>
                </a:solidFill>
                <a:latin typeface="DM Sans Bold"/>
              </a:rPr>
              <a:t>Globally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09389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19399" y="756200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74439">
            <a:off x="15793558" y="-4859871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7537">
            <a:off x="-4128654" y="7247316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73939">
            <a:off x="15527751" y="-30243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07151" y="2684904"/>
            <a:ext cx="11107280" cy="6231647"/>
          </a:xfrm>
          <a:custGeom>
            <a:avLst/>
            <a:gdLst/>
            <a:ahLst/>
            <a:cxnLst/>
            <a:rect r="r" b="b" t="t" l="l"/>
            <a:pathLst>
              <a:path h="6231647" w="11107280">
                <a:moveTo>
                  <a:pt x="0" y="0"/>
                </a:moveTo>
                <a:lnTo>
                  <a:pt x="11107280" y="0"/>
                </a:lnTo>
                <a:lnTo>
                  <a:pt x="11107280" y="6231646"/>
                </a:lnTo>
                <a:lnTo>
                  <a:pt x="0" y="6231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5" t="-1437" r="-403" b="-89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611588"/>
            <a:ext cx="182880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03030"/>
                </a:solidFill>
                <a:latin typeface="DM Sans Bold"/>
              </a:rPr>
              <a:t>Globally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55646" y="9854632"/>
            <a:ext cx="4032354" cy="2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303030"/>
                </a:solidFill>
                <a:latin typeface="DM Sans Bold"/>
              </a:rPr>
              <a:t>Smart Analysis in Big Data Systems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09389"/>
            <a:ext cx="182880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4"/>
              </a:lnSpc>
              <a:spcBef>
                <a:spcPct val="0"/>
              </a:spcBef>
            </a:pPr>
            <a:r>
              <a:rPr lang="en-US" sz="7920">
                <a:solidFill>
                  <a:srgbClr val="303030"/>
                </a:solidFill>
                <a:latin typeface="Now Bold"/>
              </a:rPr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DAGHYbE1kU0</dc:identifier>
  <dcterms:modified xsi:type="dcterms:W3CDTF">2011-08-01T06:04:30Z</dcterms:modified>
  <cp:revision>1</cp:revision>
  <dc:title>BigData</dc:title>
</cp:coreProperties>
</file>